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05" autoAdjust="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31F58-C742-4EFC-81C0-69377DBBBC07}" type="datetimeFigureOut">
              <a:rPr lang="en-IN" smtClean="0"/>
              <a:t>19-06-2019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D1A81-C7A4-4926-806F-0958903426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63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1A81-C7A4-4926-806F-09589034264E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99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Animal Tissues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On the basis of the structure of cells and their function, animal tissues are classified into four major </a:t>
            </a:r>
            <a:r>
              <a:rPr lang="en-IN" dirty="0" smtClean="0"/>
              <a:t>types:</a:t>
            </a:r>
          </a:p>
          <a:p>
            <a:r>
              <a:rPr lang="en-IN" dirty="0" smtClean="0"/>
              <a:t>Epithelial </a:t>
            </a:r>
            <a:r>
              <a:rPr lang="en-IN" dirty="0"/>
              <a:t>Tissue</a:t>
            </a:r>
          </a:p>
          <a:p>
            <a:r>
              <a:rPr lang="en-IN" dirty="0"/>
              <a:t>Muscular Tissue</a:t>
            </a:r>
          </a:p>
          <a:p>
            <a:r>
              <a:rPr lang="en-IN" dirty="0"/>
              <a:t>Nervous Tissue</a:t>
            </a:r>
          </a:p>
          <a:p>
            <a:r>
              <a:rPr lang="en-IN" dirty="0"/>
              <a:t>Connective Tissue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87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On the basis of their location, structure and function, there are following three types of muscle </a:t>
            </a:r>
            <a:r>
              <a:rPr lang="en-IN" dirty="0" err="1"/>
              <a:t>fibers</a:t>
            </a:r>
            <a:r>
              <a:rPr lang="en-IN" dirty="0"/>
              <a:t>:</a:t>
            </a:r>
          </a:p>
          <a:p>
            <a:r>
              <a:rPr lang="en-IN" dirty="0"/>
              <a:t>Striated muscles (stripped, skeletal or voluntary muscles)</a:t>
            </a:r>
          </a:p>
          <a:p>
            <a:r>
              <a:rPr lang="en-IN" dirty="0"/>
              <a:t>Smooth muscles (</a:t>
            </a:r>
            <a:r>
              <a:rPr lang="en-IN" dirty="0" err="1"/>
              <a:t>unstriated</a:t>
            </a:r>
            <a:r>
              <a:rPr lang="en-IN" dirty="0"/>
              <a:t>, visceral or involuntary muscles)</a:t>
            </a:r>
          </a:p>
          <a:p>
            <a:r>
              <a:rPr lang="en-IN" dirty="0"/>
              <a:t>Cardiac muscles</a:t>
            </a:r>
          </a:p>
          <a:p>
            <a:endParaRPr lang="en-IN" dirty="0"/>
          </a:p>
        </p:txBody>
      </p:sp>
      <p:pic>
        <p:nvPicPr>
          <p:cNvPr id="10242" name="Picture 2" descr="Striated Mus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90022"/>
            <a:ext cx="22955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24337"/>
            <a:ext cx="28194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23728"/>
            <a:ext cx="23812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0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793019"/>
              </p:ext>
            </p:extLst>
          </p:nvPr>
        </p:nvGraphicFramePr>
        <p:xfrm>
          <a:off x="7374" y="4916"/>
          <a:ext cx="9136626" cy="6853084"/>
        </p:xfrm>
        <a:graphic>
          <a:graphicData uri="http://schemas.openxmlformats.org/drawingml/2006/table">
            <a:tbl>
              <a:tblPr/>
              <a:tblGrid>
                <a:gridCol w="831843"/>
                <a:gridCol w="3081907"/>
                <a:gridCol w="2577346"/>
                <a:gridCol w="2645530"/>
              </a:tblGrid>
              <a:tr h="652675">
                <a:tc>
                  <a:txBody>
                    <a:bodyPr/>
                    <a:lstStyle/>
                    <a:p>
                      <a:pPr algn="l"/>
                      <a:r>
                        <a:rPr lang="en-IN" sz="2000" b="1" dirty="0" err="1">
                          <a:solidFill>
                            <a:srgbClr val="222222"/>
                          </a:solidFill>
                          <a:effectLst/>
                        </a:rPr>
                        <a:t>S.No</a:t>
                      </a:r>
                      <a:r>
                        <a:rPr lang="en-IN" sz="2000" b="1" dirty="0">
                          <a:solidFill>
                            <a:srgbClr val="222222"/>
                          </a:solidFill>
                          <a:effectLst/>
                        </a:rPr>
                        <a:t>.</a:t>
                      </a:r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b="1">
                          <a:solidFill>
                            <a:srgbClr val="222222"/>
                          </a:solidFill>
                          <a:effectLst/>
                        </a:rPr>
                        <a:t>Unstriated muscles</a:t>
                      </a:r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b="1">
                          <a:solidFill>
                            <a:srgbClr val="222222"/>
                          </a:solidFill>
                          <a:effectLst/>
                        </a:rPr>
                        <a:t>Striated muscles</a:t>
                      </a:r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b="1">
                          <a:solidFill>
                            <a:srgbClr val="222222"/>
                          </a:solidFill>
                          <a:effectLst/>
                        </a:rPr>
                        <a:t>Cardiac muscles</a:t>
                      </a:r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958024">
                <a:tc>
                  <a:txBody>
                    <a:bodyPr/>
                    <a:lstStyle/>
                    <a:p>
                      <a:pPr algn="l"/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1.</a:t>
                      </a:r>
                      <a:b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Present in the wall of alimentary canal, blood vessels, </a:t>
                      </a:r>
                      <a:r>
                        <a:rPr lang="en-IN" sz="2000" dirty="0" err="1">
                          <a:solidFill>
                            <a:srgbClr val="222222"/>
                          </a:solidFill>
                          <a:effectLst/>
                        </a:rPr>
                        <a:t>respiractory</a:t>
                      </a:r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 tract, urinary bladder etc.</a:t>
                      </a:r>
                      <a:b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>Present in limbs, tongue, body wall and pharynx.</a:t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>They are present in the wall of heart.</a:t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79012">
                <a:tc>
                  <a:txBody>
                    <a:bodyPr/>
                    <a:lstStyle/>
                    <a:p>
                      <a:pPr algn="l"/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>2.</a:t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Muscle fibres are spindle- shaped.</a:t>
                      </a:r>
                      <a:b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Muscle fibres are cylindrical.</a:t>
                      </a:r>
                      <a:b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>Muscle fibres are cylindrical.</a:t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979012">
                <a:tc>
                  <a:txBody>
                    <a:bodyPr/>
                    <a:lstStyle/>
                    <a:p>
                      <a:pPr algn="l"/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3.</a:t>
                      </a:r>
                      <a:b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>Fibres are unbranched.</a:t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Fibres are </a:t>
                      </a:r>
                      <a:r>
                        <a:rPr lang="en-IN" sz="2000" dirty="0" err="1">
                          <a:solidFill>
                            <a:srgbClr val="222222"/>
                          </a:solidFill>
                          <a:effectLst/>
                        </a:rPr>
                        <a:t>unbranched</a:t>
                      </a:r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.</a:t>
                      </a:r>
                      <a:b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>Fibres are branched.</a:t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79012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n-IN" sz="2000" dirty="0" smtClean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4.</a:t>
                      </a:r>
                      <a:endParaRPr lang="en-IN" sz="2000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>Muscle cells are multinucleate.</a:t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Muscle cells are </a:t>
                      </a:r>
                      <a:r>
                        <a:rPr lang="en-IN" sz="2000" dirty="0" err="1">
                          <a:solidFill>
                            <a:srgbClr val="222222"/>
                          </a:solidFill>
                          <a:effectLst/>
                        </a:rPr>
                        <a:t>uninucleate</a:t>
                      </a:r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.</a:t>
                      </a:r>
                      <a:b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Muscle cells are </a:t>
                      </a:r>
                      <a:r>
                        <a:rPr lang="en-IN" sz="2000" dirty="0" err="1">
                          <a:solidFill>
                            <a:srgbClr val="222222"/>
                          </a:solidFill>
                          <a:effectLst/>
                        </a:rPr>
                        <a:t>uninucleate</a:t>
                      </a:r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.</a:t>
                      </a:r>
                      <a:b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305349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n-IN" sz="2000" dirty="0" smtClean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5.</a:t>
                      </a:r>
                      <a:endParaRPr lang="en-IN" sz="2000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>Nerve supply from autonomous nervous system.</a:t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  <a:t>Nerve supply from central nervous system.</a:t>
                      </a:r>
                      <a:br>
                        <a:rPr lang="en-IN" sz="20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0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000" dirty="0">
                          <a:solidFill>
                            <a:srgbClr val="222222"/>
                          </a:solidFill>
                          <a:effectLst/>
                        </a:rPr>
                        <a:t>Nerve supply from both autonomous and central nervous system.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2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229420"/>
              </p:ext>
            </p:extLst>
          </p:nvPr>
        </p:nvGraphicFramePr>
        <p:xfrm>
          <a:off x="9832" y="22122"/>
          <a:ext cx="9134168" cy="6835877"/>
        </p:xfrm>
        <a:graphic>
          <a:graphicData uri="http://schemas.openxmlformats.org/drawingml/2006/table">
            <a:tbl>
              <a:tblPr/>
              <a:tblGrid>
                <a:gridCol w="831618"/>
                <a:gridCol w="3081077"/>
                <a:gridCol w="2576654"/>
                <a:gridCol w="2644819"/>
              </a:tblGrid>
              <a:tr h="1519083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n-IN" sz="2400" dirty="0" smtClean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6.</a:t>
                      </a: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Cross striations absent.</a:t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Dark and light bands (cross striations) present.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Cross striations and intercalated disc present.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139313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n-IN" sz="2400" dirty="0" smtClean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7.</a:t>
                      </a: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Exhibit slow contraction.</a:t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Exhibit rapid contraction.</a:t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Exhibit rapid contraction.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59542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n-IN" sz="2400" dirty="0" smtClean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8.</a:t>
                      </a: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Involuntary.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Voluntary.</a:t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Involuntary.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139313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n-IN" sz="2400" dirty="0" smtClean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9.</a:t>
                      </a:r>
                      <a:endParaRPr lang="en-IN" sz="2400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Do not get fatigued.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Get fatigued.</a:t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Do not get fatigued.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278626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en-IN" sz="2400" dirty="0" smtClean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10.</a:t>
                      </a:r>
                      <a:endParaRPr lang="en-IN" sz="2400" dirty="0">
                        <a:solidFill>
                          <a:srgbClr val="222222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Function: Cause contraction and mobility in visceral organs and involuntary muscles.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Function: Cause movement of limbs and locomotion.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Function: cause heartbeat.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1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Nervous tissue: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 tissue which is specialized to transmit messages in our body is nervous tissue. Brain, spinal cord and nerves are all composed of nervous tissue.</a:t>
            </a:r>
          </a:p>
          <a:p>
            <a:r>
              <a:rPr lang="en-IN" dirty="0"/>
              <a:t>Nervous tissue contains highly specialized unit cells called nerve cells or neurons.</a:t>
            </a:r>
          </a:p>
          <a:p>
            <a:r>
              <a:rPr lang="en-IN" dirty="0"/>
              <a:t>These cells are specialized for the conduction of impulse over great distance at great speed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18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neuron consists of a cell body (</a:t>
            </a:r>
            <a:r>
              <a:rPr lang="en-IN" dirty="0" err="1"/>
              <a:t>cyton</a:t>
            </a:r>
            <a:r>
              <a:rPr lang="en-IN" dirty="0"/>
              <a:t> or soma) with a nucleus and cytoplasm, from which long thin hair- like parts arise called </a:t>
            </a:r>
            <a:r>
              <a:rPr lang="en-IN" dirty="0" err="1"/>
              <a:t>dendrons</a:t>
            </a:r>
            <a:r>
              <a:rPr lang="en-IN" dirty="0"/>
              <a:t>.</a:t>
            </a:r>
          </a:p>
          <a:p>
            <a:r>
              <a:rPr lang="en-IN" dirty="0" err="1"/>
              <a:t>Dendrons</a:t>
            </a:r>
            <a:r>
              <a:rPr lang="en-IN" dirty="0"/>
              <a:t> further branched out to form dendrites. From the distal part of </a:t>
            </a:r>
            <a:r>
              <a:rPr lang="en-IN" dirty="0" err="1"/>
              <a:t>cyton</a:t>
            </a:r>
            <a:r>
              <a:rPr lang="en-IN" dirty="0"/>
              <a:t> arises a very long process called axon.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73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Chapter Notes: Tissues ï¿½ Class 9 Science (Animal tissue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5786" y="2839101"/>
            <a:ext cx="3772427" cy="204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u="sng" dirty="0" smtClean="0"/>
              <a:t>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>The nervous tissue is responsible for the reception and transmission of information between different parts of the body.</a:t>
            </a:r>
          </a:p>
          <a:p>
            <a:r>
              <a:rPr lang="en-IN" dirty="0"/>
              <a:t>The dendrites receive impulses and the axon takes impulses away from the cell body.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66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Connective Tissue: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connective tissue is specialized to connect and anchor various body organs.  As such, it connects one bone with another and a bone with a muscle.</a:t>
            </a:r>
          </a:p>
          <a:p>
            <a:r>
              <a:rPr lang="en-IN" dirty="0"/>
              <a:t>Three components are present in all the connective tissues. These are intercellular medium, connective tissue cells and </a:t>
            </a:r>
            <a:r>
              <a:rPr lang="en-IN" dirty="0" err="1"/>
              <a:t>fibers</a:t>
            </a:r>
            <a:r>
              <a:rPr lang="en-IN" dirty="0"/>
              <a:t>.</a:t>
            </a:r>
          </a:p>
          <a:p>
            <a:r>
              <a:rPr lang="en-IN" dirty="0"/>
              <a:t>The cells of connective tissue are loosely spaced and embedded in an intercellular matrix. The matrix may be jelly like, fluid, dense or rigid.</a:t>
            </a:r>
          </a:p>
          <a:p>
            <a:r>
              <a:rPr lang="en-IN" dirty="0"/>
              <a:t>The nature of matrix decides the function of connective tissue.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79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General functions: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Connective </a:t>
            </a:r>
            <a:r>
              <a:rPr lang="en-IN" dirty="0"/>
              <a:t>tissue binds other tissues together in the organs.</a:t>
            </a:r>
          </a:p>
          <a:p>
            <a:r>
              <a:rPr lang="en-IN" dirty="0"/>
              <a:t>Connective tissue also provides the structural framework and mechanical support to different tissues.</a:t>
            </a:r>
          </a:p>
          <a:p>
            <a:r>
              <a:rPr lang="en-IN" dirty="0"/>
              <a:t>It is also concerned with body </a:t>
            </a:r>
            <a:r>
              <a:rPr lang="en-IN" dirty="0" err="1"/>
              <a:t>defense</a:t>
            </a:r>
            <a:r>
              <a:rPr lang="en-IN" dirty="0"/>
              <a:t>, fat storage, repair etc.</a:t>
            </a:r>
          </a:p>
          <a:p>
            <a:r>
              <a:rPr lang="en-IN" dirty="0"/>
              <a:t>The main functions of connective tissue are binding, supporting and packing together different organs of the body.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53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Types of connective </a:t>
            </a:r>
            <a:r>
              <a:rPr lang="en-IN" b="1" dirty="0" smtClean="0"/>
              <a:t>tissue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</a:t>
            </a:r>
            <a:r>
              <a:rPr lang="en-IN" dirty="0"/>
              <a:t>animals, there are following five types of connective tissues: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Areolar (loose) connective tissue</a:t>
            </a:r>
          </a:p>
          <a:p>
            <a:r>
              <a:rPr lang="en-IN" dirty="0"/>
              <a:t>Dense connective tissue</a:t>
            </a:r>
          </a:p>
          <a:p>
            <a:r>
              <a:rPr lang="en-IN" dirty="0"/>
              <a:t>Adipose connective tissue</a:t>
            </a:r>
          </a:p>
          <a:p>
            <a:r>
              <a:rPr lang="en-IN" dirty="0"/>
              <a:t>Skeletal tissue</a:t>
            </a:r>
          </a:p>
          <a:p>
            <a:r>
              <a:rPr lang="en-IN" dirty="0"/>
              <a:t>Fluid connective tissue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863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Epithelial Tissue: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covering or protective tissues in the animal body are animal tissues.</a:t>
            </a:r>
          </a:p>
          <a:p>
            <a:r>
              <a:rPr lang="en-IN" dirty="0"/>
              <a:t>The cells of this tissue are tightly packed and it forms continuous sheet. Indeed cells of epithelium contain very little or no intercellular matrix.</a:t>
            </a:r>
          </a:p>
          <a:p>
            <a:r>
              <a:rPr lang="en-IN" dirty="0"/>
              <a:t>The skin and lining of </a:t>
            </a:r>
            <a:r>
              <a:rPr lang="en-IN" dirty="0" err="1"/>
              <a:t>buccal</a:t>
            </a:r>
            <a:r>
              <a:rPr lang="en-IN" dirty="0"/>
              <a:t> cavity, blood vessels, alveoli of lungs and kidney tubules are made of epithelial tissue.</a:t>
            </a:r>
          </a:p>
          <a:p>
            <a:r>
              <a:rPr lang="en-IN" dirty="0"/>
              <a:t>Epithelial cells lie on a delicate non-cellular basement membrane which contains a special form of matrix protein, called collagen.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81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/>
              <a:t>Aerolar</a:t>
            </a:r>
            <a:r>
              <a:rPr lang="en-IN" b="1" dirty="0"/>
              <a:t> (loose) connective tissue: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It is a loose and cellular connective tissue. Its matrix consists of two kinds </a:t>
            </a:r>
            <a:r>
              <a:rPr lang="en-IN" dirty="0" err="1"/>
              <a:t>fibers</a:t>
            </a:r>
            <a:r>
              <a:rPr lang="en-IN" dirty="0"/>
              <a:t>: white collagen </a:t>
            </a:r>
            <a:r>
              <a:rPr lang="en-IN" dirty="0" err="1"/>
              <a:t>fibers</a:t>
            </a:r>
            <a:r>
              <a:rPr lang="en-IN" dirty="0"/>
              <a:t> and yellow elastic </a:t>
            </a:r>
            <a:r>
              <a:rPr lang="en-IN" dirty="0" err="1"/>
              <a:t>fibers</a:t>
            </a:r>
            <a:r>
              <a:rPr lang="en-IN" dirty="0"/>
              <a:t>.</a:t>
            </a:r>
          </a:p>
          <a:p>
            <a:r>
              <a:rPr lang="en-IN" dirty="0" err="1"/>
              <a:t>Aerolar</a:t>
            </a:r>
            <a:r>
              <a:rPr lang="en-IN" dirty="0"/>
              <a:t> connective tissue is found between the skin and muscles, around blood vessels and nerves and in the bone marrow.</a:t>
            </a:r>
          </a:p>
          <a:p>
            <a:r>
              <a:rPr lang="en-IN" dirty="0"/>
              <a:t>It fills the spaces between different tissues and organs, hence called packing tissue.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16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u="sng" dirty="0" smtClean="0"/>
              <a:t>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acts as supporting and packing tissue between organs lying in the body cavity.</a:t>
            </a:r>
          </a:p>
          <a:p>
            <a:r>
              <a:rPr lang="en-IN" dirty="0"/>
              <a:t>It provides rapid diffusion of oxygen and nutrients from blood vessels.</a:t>
            </a:r>
          </a:p>
          <a:p>
            <a:r>
              <a:rPr lang="en-IN" dirty="0"/>
              <a:t>It helps in repair of tissues after an injury.</a:t>
            </a:r>
          </a:p>
          <a:p>
            <a:r>
              <a:rPr lang="en-IN" dirty="0"/>
              <a:t>It helps in fighting foreign antigen and toxin.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61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Dense connective tissue: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a fibrous connective tissue. It is characterized by ordered and densely packed collection of </a:t>
            </a:r>
            <a:r>
              <a:rPr lang="en-IN" dirty="0" err="1"/>
              <a:t>fibers</a:t>
            </a:r>
            <a:r>
              <a:rPr lang="en-IN" dirty="0"/>
              <a:t> and cells.</a:t>
            </a:r>
          </a:p>
          <a:p>
            <a:r>
              <a:rPr lang="en-IN" dirty="0"/>
              <a:t>It is the chief component of ligaments and tendons.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15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/>
              <a:t>Ligaments: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 These are elastic structures made up of yellow elastic fibrous tissue s which connect bone to another. It has considerable strength. Ligaments contain very little matrix. Ligaments strengthen the joint and they </a:t>
            </a:r>
            <a:r>
              <a:rPr lang="en-IN" dirty="0" smtClean="0"/>
              <a:t>permit </a:t>
            </a:r>
            <a:r>
              <a:rPr lang="en-IN" dirty="0"/>
              <a:t>normal movement but prevent over-flexing or over-extension. Sprain is caused by excessive pulling (stretching) of ligaments.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06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Tendons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 </a:t>
            </a:r>
            <a:r>
              <a:rPr lang="en-IN" dirty="0" smtClean="0"/>
              <a:t>Tendons </a:t>
            </a:r>
            <a:r>
              <a:rPr lang="en-IN" dirty="0"/>
              <a:t>are cord like, strong inelastic structures that join skeletal muscles to bones. They are composed of white collagen fibrous tissue.</a:t>
            </a:r>
          </a:p>
          <a:p>
            <a:r>
              <a:rPr lang="en-IN" dirty="0"/>
              <a:t>It has great strength but its flexibility is limited.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24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Adipose tissue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consists </a:t>
            </a:r>
            <a:r>
              <a:rPr lang="en-IN" dirty="0"/>
              <a:t>of large number of oval and rounded adipose cells (adipocytes) filled with fat globules.</a:t>
            </a:r>
          </a:p>
          <a:p>
            <a:r>
              <a:rPr lang="en-IN" dirty="0"/>
              <a:t>The adipose tissue is abundant below the skin, between the internal organs (e.g., around the kidney) in yellow bone marrow.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761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u="sng" dirty="0" smtClean="0"/>
              <a:t>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>It serves as a fat reservoir.</a:t>
            </a:r>
          </a:p>
          <a:p>
            <a:r>
              <a:rPr lang="en-IN" dirty="0"/>
              <a:t>Adipose tissue acts as food reservoir by storing fat.</a:t>
            </a:r>
          </a:p>
          <a:p>
            <a:r>
              <a:rPr lang="en-IN" dirty="0"/>
              <a:t>It acts as an insulator and regulates body temperature.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32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Skeletal </a:t>
            </a:r>
            <a:r>
              <a:rPr lang="en-IN" b="1" dirty="0" smtClean="0"/>
              <a:t>tissue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Skeletal connective tissue forms the endoskeleton of the body of vertebrates. It includes cartilage and bone.</a:t>
            </a:r>
          </a:p>
          <a:p>
            <a:pPr marL="0" indent="0">
              <a:buNone/>
            </a:pP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86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109726"/>
              </p:ext>
            </p:extLst>
          </p:nvPr>
        </p:nvGraphicFramePr>
        <p:xfrm>
          <a:off x="-19988" y="0"/>
          <a:ext cx="9163987" cy="6858000"/>
        </p:xfrm>
        <a:graphic>
          <a:graphicData uri="http://schemas.openxmlformats.org/drawingml/2006/table">
            <a:tbl>
              <a:tblPr/>
              <a:tblGrid>
                <a:gridCol w="962362"/>
                <a:gridCol w="4050540"/>
                <a:gridCol w="4151085"/>
              </a:tblGrid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en-IN" sz="2800" dirty="0" err="1">
                          <a:solidFill>
                            <a:srgbClr val="222222"/>
                          </a:solidFill>
                          <a:effectLst/>
                        </a:rPr>
                        <a:t>S.No</a:t>
                      </a:r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.</a:t>
                      </a:r>
                      <a:b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Bone</a:t>
                      </a:r>
                      <a:b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  <a:t>Cartilage</a:t>
                      </a:r>
                      <a:b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/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N" sz="28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algn="l"/>
                      <a: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  <a:t>1.</a:t>
                      </a:r>
                      <a:b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They are hard and flexible endoskeleton.</a:t>
                      </a:r>
                      <a:b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  <a:t>They are soft and flexible endoskeleton.</a:t>
                      </a:r>
                      <a:b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  <a:t>2.</a:t>
                      </a:r>
                      <a:b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Porous in nature.</a:t>
                      </a:r>
                      <a:b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Non-porous in nature.</a:t>
                      </a:r>
                      <a:b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  <a:t>3.</a:t>
                      </a:r>
                      <a:b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  <a:t>Blood vessels are present.</a:t>
                      </a:r>
                      <a:b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Blood vessels are absent.</a:t>
                      </a:r>
                      <a:b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algn="l"/>
                      <a: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  <a:t>4.</a:t>
                      </a:r>
                      <a:b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  <a:t>Matrix not arranged in lamellae.</a:t>
                      </a:r>
                      <a:b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Matrix (</a:t>
                      </a:r>
                      <a:r>
                        <a:rPr lang="en-IN" sz="2800" dirty="0" err="1">
                          <a:solidFill>
                            <a:srgbClr val="222222"/>
                          </a:solidFill>
                          <a:effectLst/>
                        </a:rPr>
                        <a:t>chondrin</a:t>
                      </a:r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) arranged in lamellae.</a:t>
                      </a:r>
                      <a:b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algn="l"/>
                      <a:r>
                        <a:rPr lang="en-IN" sz="2800" dirty="0" smtClean="0">
                          <a:solidFill>
                            <a:srgbClr val="222222"/>
                          </a:solidFill>
                          <a:effectLst/>
                        </a:rPr>
                        <a:t>5.</a:t>
                      </a:r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  <a:t>Bone cells are known as osteocytes.</a:t>
                      </a:r>
                      <a:br>
                        <a:rPr lang="en-IN" sz="28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8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The cells in matrix are called </a:t>
                      </a:r>
                      <a:r>
                        <a:rPr lang="en-IN" sz="2800" dirty="0" err="1">
                          <a:solidFill>
                            <a:srgbClr val="222222"/>
                          </a:solidFill>
                          <a:effectLst/>
                        </a:rPr>
                        <a:t>chondriocytes</a:t>
                      </a:r>
                      <a:r>
                        <a:rPr lang="en-IN" sz="2800" dirty="0">
                          <a:solidFill>
                            <a:srgbClr val="222222"/>
                          </a:solidFill>
                          <a:effectLst/>
                        </a:rPr>
                        <a:t>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3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209790"/>
              </p:ext>
            </p:extLst>
          </p:nvPr>
        </p:nvGraphicFramePr>
        <p:xfrm>
          <a:off x="0" y="-4998"/>
          <a:ext cx="9144001" cy="6930827"/>
        </p:xfrm>
        <a:graphic>
          <a:graphicData uri="http://schemas.openxmlformats.org/drawingml/2006/table">
            <a:tbl>
              <a:tblPr/>
              <a:tblGrid>
                <a:gridCol w="960263"/>
                <a:gridCol w="4041706"/>
                <a:gridCol w="4142032"/>
              </a:tblGrid>
              <a:tr h="1029450">
                <a:tc>
                  <a:txBody>
                    <a:bodyPr/>
                    <a:lstStyle/>
                    <a:p>
                      <a:pPr algn="l"/>
                      <a:r>
                        <a:rPr lang="en-IN" sz="2400" dirty="0" smtClean="0">
                          <a:solidFill>
                            <a:srgbClr val="222222"/>
                          </a:solidFill>
                          <a:effectLst/>
                        </a:rPr>
                        <a:t>6.</a:t>
                      </a: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Matrix contains protein and mineral salts.</a:t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Matrix made up mainly of protein.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372599">
                <a:tc>
                  <a:txBody>
                    <a:bodyPr/>
                    <a:lstStyle/>
                    <a:p>
                      <a:pPr algn="l"/>
                      <a:r>
                        <a:rPr lang="en-IN" sz="2400" dirty="0" smtClean="0">
                          <a:solidFill>
                            <a:srgbClr val="222222"/>
                          </a:solidFill>
                          <a:effectLst/>
                        </a:rPr>
                        <a:t>7.</a:t>
                      </a: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Long bones contain bone marrow in hollow, narrow cavity.</a:t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Bone marrow absent. Cartilage is always solid.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715749">
                <a:tc>
                  <a:txBody>
                    <a:bodyPr/>
                    <a:lstStyle/>
                    <a:p>
                      <a:pPr algn="l"/>
                      <a:r>
                        <a:rPr lang="en-IN" sz="2400" dirty="0" smtClean="0">
                          <a:solidFill>
                            <a:srgbClr val="222222"/>
                          </a:solidFill>
                          <a:effectLst/>
                        </a:rPr>
                        <a:t>8.</a:t>
                      </a: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Bones are present in the whole body forming internal skeletal framework.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Cartilage are present at the joints of bones, in external ear (pinna), nose tip, epiglottis, trachea etc.</a:t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45199">
                <a:tc>
                  <a:txBody>
                    <a:bodyPr/>
                    <a:lstStyle/>
                    <a:p>
                      <a:pPr algn="l"/>
                      <a:r>
                        <a:rPr lang="en-IN" sz="2400" dirty="0" smtClean="0">
                          <a:solidFill>
                            <a:srgbClr val="222222"/>
                          </a:solidFill>
                          <a:effectLst/>
                        </a:rPr>
                        <a:t>9.</a:t>
                      </a: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2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  <a:t>Functions:</a:t>
                      </a:r>
                      <a:br>
                        <a:rPr lang="en-IN" sz="2400">
                          <a:solidFill>
                            <a:srgbClr val="222222"/>
                          </a:solidFill>
                          <a:effectLst/>
                        </a:rPr>
                      </a:br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It provides shape to the body.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It provides skeletal support to body.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24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It protects vital body organs such as brain, lungs etc.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  <a:t>Functions:</a:t>
                      </a:r>
                      <a:br>
                        <a:rPr lang="en-IN" sz="2400" dirty="0">
                          <a:solidFill>
                            <a:srgbClr val="222222"/>
                          </a:solidFill>
                          <a:effectLst/>
                        </a:rPr>
                      </a:b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Cartilage provides support and flexibility to the body parts.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2400" dirty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It smoothens body surfaces at joints.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8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>Epithelial cells protect the underlying cells from mechanical and chemical injuries and bacterial or viral infection.</a:t>
            </a:r>
          </a:p>
          <a:p>
            <a:r>
              <a:rPr lang="en-IN" dirty="0"/>
              <a:t>It covers most organs and cavities within the body. It also forms a barrier to keep different body system separate.</a:t>
            </a:r>
          </a:p>
          <a:p>
            <a:r>
              <a:rPr lang="en-IN" dirty="0"/>
              <a:t>Epithelial tissues help in absorption of water and nutrients</a:t>
            </a:r>
          </a:p>
          <a:p>
            <a:r>
              <a:rPr lang="en-IN" dirty="0"/>
              <a:t>Epithelial tissues help in elimination of waste products.</a:t>
            </a:r>
          </a:p>
          <a:p>
            <a:r>
              <a:rPr lang="en-IN" dirty="0"/>
              <a:t>Some epithelial tissues secrete secretion, such as sweat, saliva etc.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41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Fluid connective tissue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Fluid connective tissue links the different parts of the body and maintains continuity in the body. It includes blood and lymph.</a:t>
            </a:r>
            <a:r>
              <a:rPr lang="en-IN" dirty="0"/>
              <a:t/>
            </a:r>
            <a:br>
              <a:rPr lang="en-IN" dirty="0"/>
            </a:br>
            <a:r>
              <a:rPr lang="en-IN" i="1" u="sng" dirty="0"/>
              <a:t>Blood: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Blood is fluid connective tissue. In this tissue cells move in a fluid or liquid matrix or medium called blood plasma.</a:t>
            </a:r>
          </a:p>
          <a:p>
            <a:r>
              <a:rPr lang="en-IN" dirty="0"/>
              <a:t>The blood plasma does not contain protein fibres but contain cells called blood corpuscles or blood cells. These blood corpuscles and cells are:</a:t>
            </a:r>
          </a:p>
          <a:p>
            <a:r>
              <a:rPr lang="en-IN" dirty="0"/>
              <a:t>Red blood corpuscles (RBC) or erythrocytes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White blood corpuscles (WBC) or leucocytes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Platelets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RBCs and WBCs are living, while plasma and platelets are non-living.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23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 Epithelial tissue may be </a:t>
            </a:r>
            <a:r>
              <a:rPr lang="en-IN" b="1" dirty="0"/>
              <a:t>simple</a:t>
            </a:r>
            <a:r>
              <a:rPr lang="en-IN" dirty="0"/>
              <a:t>, i.e., composed of a single layer of </a:t>
            </a:r>
            <a:r>
              <a:rPr lang="en-IN" dirty="0" smtClean="0"/>
              <a:t>cells</a:t>
            </a:r>
            <a:r>
              <a:rPr lang="en-IN" dirty="0"/>
              <a:t>.</a:t>
            </a:r>
            <a:endParaRPr lang="en-IN" dirty="0" smtClean="0"/>
          </a:p>
          <a:p>
            <a:r>
              <a:rPr lang="en-IN" b="1" dirty="0" smtClean="0"/>
              <a:t>stratified</a:t>
            </a:r>
            <a:r>
              <a:rPr lang="en-IN" dirty="0"/>
              <a:t>, i.e., made up of several layers of cells.</a:t>
            </a:r>
            <a:endParaRPr lang="en-IN" dirty="0"/>
          </a:p>
        </p:txBody>
      </p:sp>
      <p:pic>
        <p:nvPicPr>
          <p:cNvPr id="9221" name="Picture 5" descr="cuboidal epithel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33800"/>
            <a:ext cx="21240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simple epithel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52887"/>
            <a:ext cx="2228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epithelial tissue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Depending upon the shape and function of the cells, the epithelial tissues are classified as </a:t>
            </a:r>
            <a:r>
              <a:rPr lang="en-IN" dirty="0" smtClean="0"/>
              <a:t>follows:</a:t>
            </a:r>
          </a:p>
          <a:p>
            <a:r>
              <a:rPr lang="en-IN" dirty="0" smtClean="0"/>
              <a:t>Squamous </a:t>
            </a:r>
            <a:r>
              <a:rPr lang="en-IN" dirty="0"/>
              <a:t>epithelium</a:t>
            </a:r>
          </a:p>
          <a:p>
            <a:r>
              <a:rPr lang="en-IN" dirty="0"/>
              <a:t>Cuboidal epithelium</a:t>
            </a:r>
          </a:p>
          <a:p>
            <a:r>
              <a:rPr lang="en-IN" dirty="0"/>
              <a:t>Columnar epithelium</a:t>
            </a:r>
          </a:p>
          <a:p>
            <a:r>
              <a:rPr lang="en-IN" dirty="0"/>
              <a:t>Glandular epithelium</a:t>
            </a:r>
          </a:p>
          <a:p>
            <a:r>
              <a:rPr lang="en-IN" dirty="0"/>
              <a:t>Ciliated epithelium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86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4800" b="1" dirty="0" smtClean="0"/>
          </a:p>
          <a:p>
            <a:pPr marL="0" indent="0">
              <a:buNone/>
            </a:pPr>
            <a:r>
              <a:rPr lang="en-IN" sz="4800" b="1" dirty="0" smtClean="0"/>
              <a:t>Differences </a:t>
            </a:r>
            <a:r>
              <a:rPr lang="en-IN" sz="4800" b="1" dirty="0"/>
              <a:t>between different types of epithelial tissues: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1314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922480"/>
              </p:ext>
            </p:extLst>
          </p:nvPr>
        </p:nvGraphicFramePr>
        <p:xfrm>
          <a:off x="19664" y="0"/>
          <a:ext cx="9124335" cy="6976110"/>
        </p:xfrm>
        <a:graphic>
          <a:graphicData uri="http://schemas.openxmlformats.org/drawingml/2006/table">
            <a:tbl>
              <a:tblPr/>
              <a:tblGrid>
                <a:gridCol w="541273"/>
                <a:gridCol w="1469172"/>
                <a:gridCol w="1778473"/>
                <a:gridCol w="1701148"/>
                <a:gridCol w="1623823"/>
                <a:gridCol w="2010446"/>
              </a:tblGrid>
              <a:tr h="857249">
                <a:tc>
                  <a:txBody>
                    <a:bodyPr/>
                    <a:lstStyle/>
                    <a:p>
                      <a:pPr algn="l"/>
                      <a:r>
                        <a:rPr lang="en-IN" sz="1600" b="1" dirty="0">
                          <a:solidFill>
                            <a:srgbClr val="222222"/>
                          </a:solidFill>
                          <a:effectLst/>
                        </a:rPr>
                        <a:t>S. No.</a:t>
                      </a:r>
                      <a: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b="1" dirty="0">
                          <a:solidFill>
                            <a:srgbClr val="222222"/>
                          </a:solidFill>
                          <a:effectLst/>
                        </a:rPr>
                        <a:t>Characteristic property</a:t>
                      </a:r>
                      <a: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b="1" dirty="0">
                          <a:solidFill>
                            <a:srgbClr val="222222"/>
                          </a:solidFill>
                          <a:effectLst/>
                        </a:rPr>
                        <a:t>Squamous epithelium</a:t>
                      </a:r>
                      <a: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b="1">
                          <a:solidFill>
                            <a:srgbClr val="222222"/>
                          </a:solidFill>
                          <a:effectLst/>
                        </a:rPr>
                        <a:t>Cuboidal epithelium</a:t>
                      </a:r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b="1">
                          <a:solidFill>
                            <a:srgbClr val="222222"/>
                          </a:solidFill>
                          <a:effectLst/>
                        </a:rPr>
                        <a:t>Columnar or glandular epithelium</a:t>
                      </a:r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b="1">
                          <a:solidFill>
                            <a:srgbClr val="222222"/>
                          </a:solidFill>
                          <a:effectLst/>
                        </a:rPr>
                        <a:t>Ciliated epithelium</a:t>
                      </a:r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/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928812">
                <a:tc>
                  <a:txBody>
                    <a:bodyPr/>
                    <a:lstStyle/>
                    <a:p>
                      <a:pPr algn="l">
                        <a:buFont typeface="+mj-lt"/>
                        <a:buAutoNum type="arabicPeriod"/>
                      </a:pPr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>Shape of cells</a:t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  <a:t>It consists of thin, flat. Disc like polygonal or irregular-shaped cells with round and flat nucleus.</a:t>
                      </a:r>
                      <a:b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  <a:t>It consists of cube-like cells of almost equal height and width.</a:t>
                      </a:r>
                      <a:b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  <a:t>It consists of tall, cylindrical, pillar-like cells. Basal part of cell bears oval nucleus</a:t>
                      </a:r>
                      <a:b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  <a:t>It consists of tall cells with cytoplasmic hair like cilia at free ends.</a:t>
                      </a:r>
                      <a:b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57438">
                <a:tc>
                  <a:txBody>
                    <a:bodyPr/>
                    <a:lstStyle/>
                    <a:p>
                      <a:pPr algn="l">
                        <a:buFont typeface="+mj-lt"/>
                        <a:buAutoNum type="arabicPeriod"/>
                      </a:pPr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>Appearance of cells</a:t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>Adjacent cells fit together like tiles on a pavement or floor.</a:t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>Cells appear square-like in vertical section but their free surface seems to be hexagonal.</a:t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>The free end of the cells consists of finger-like projections called microvilli.</a:t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  <a:t>Cells may be cuboidal or columnar and are, therefore , also called ciliated cuboidal epithelium or ciliated columnar epithelium.   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l">
                        <a:buFont typeface="+mj-lt"/>
                        <a:buAutoNum type="arabicPeriod"/>
                      </a:pPr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>Place of occurrence</a:t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>Forms the lining of nose, pericardial cavity, blood vessels, lung alveoli  etc.</a:t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>Present in kidney tubules, salivary glands etc.</a:t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  <a:t>Present in the inner surface of stomach, intestine, gall bladder etc.</a:t>
                      </a:r>
                      <a:br>
                        <a:rPr lang="en-IN" sz="16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6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solidFill>
                            <a:srgbClr val="222222"/>
                          </a:solidFill>
                          <a:effectLst/>
                        </a:rPr>
                        <a:t>Present in the lining of trachea, fallopian tube, nasal passage etc.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6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374177"/>
              </p:ext>
            </p:extLst>
          </p:nvPr>
        </p:nvGraphicFramePr>
        <p:xfrm>
          <a:off x="22122" y="22122"/>
          <a:ext cx="9121877" cy="6835877"/>
        </p:xfrm>
        <a:graphic>
          <a:graphicData uri="http://schemas.openxmlformats.org/drawingml/2006/table">
            <a:tbl>
              <a:tblPr/>
              <a:tblGrid>
                <a:gridCol w="1561402"/>
                <a:gridCol w="1890118"/>
                <a:gridCol w="1807940"/>
                <a:gridCol w="1725760"/>
                <a:gridCol w="2136657"/>
              </a:tblGrid>
              <a:tr h="6835877">
                <a:tc>
                  <a:txBody>
                    <a:bodyPr/>
                    <a:lstStyle/>
                    <a:p>
                      <a:pPr algn="l"/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</a:rPr>
                        <a:t>Functions</a:t>
                      </a:r>
                      <a:br>
                        <a:rPr lang="en-IN" sz="1500">
                          <a:solidFill>
                            <a:srgbClr val="222222"/>
                          </a:solidFill>
                          <a:effectLst/>
                        </a:rPr>
                      </a:br>
                      <a:endParaRPr lang="en-IN" sz="15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Protects the underlying parts of the body from mechanical injury.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Prevent the entry of germs inside our body.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Prevent desiccation of organs.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Facilitates diffusion of gases.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Provide mechanical support to the organs.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Secretion of gastric juices.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Absorption and excretion.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Helps in absorption of nutrients.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Secretion of gastric juices.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150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Provide mechanical support to the organs.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IN" sz="1500" dirty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Causes movement of small solid particles or mucus in a specific direction through the ducts.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1500" dirty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Causes movement of ovum and zygote towards the uterus.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IN" sz="1500" dirty="0">
                          <a:solidFill>
                            <a:srgbClr val="222222"/>
                          </a:solidFill>
                          <a:effectLst/>
                          <a:latin typeface="inherit"/>
                        </a:rPr>
                        <a:t>Helps in removing unwanted particles from trachea.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2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6600" b="1" dirty="0"/>
              <a:t>Muscular </a:t>
            </a:r>
            <a:r>
              <a:rPr lang="en-IN" sz="6600" b="1" dirty="0" smtClean="0"/>
              <a:t>tissue</a:t>
            </a:r>
            <a:r>
              <a:rPr lang="en-IN" sz="6600" b="1" dirty="0"/>
              <a:t/>
            </a:r>
            <a:br>
              <a:rPr lang="en-IN" sz="6600" b="1" dirty="0"/>
            </a:br>
            <a:endParaRPr lang="en-IN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Muscular tissue constitutes all the muscles of the body of an animal.</a:t>
            </a:r>
          </a:p>
          <a:p>
            <a:r>
              <a:rPr lang="en-IN" dirty="0"/>
              <a:t>Muscle cells are elongated and large sized, so they are called muscle fibres.</a:t>
            </a:r>
          </a:p>
          <a:p>
            <a:r>
              <a:rPr lang="en-IN" dirty="0"/>
              <a:t>Muscle cells are typically arranged in parallel arrangement allowing them to work together effectively.</a:t>
            </a:r>
          </a:p>
          <a:p>
            <a:r>
              <a:rPr lang="en-IN" dirty="0"/>
              <a:t>This tissue is responsible for movement in our body. Muscles contain special proteins called contractile proteins, which contract and relax to cause movement.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61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</TotalTime>
  <Words>1389</Words>
  <Application>Microsoft Office PowerPoint</Application>
  <PresentationFormat>On-screen Show (4:3)</PresentationFormat>
  <Paragraphs>209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Thatch</vt:lpstr>
      <vt:lpstr>Animal Tissues </vt:lpstr>
      <vt:lpstr>Epithelial Tissue: </vt:lpstr>
      <vt:lpstr>Functions</vt:lpstr>
      <vt:lpstr>PowerPoint Presentation</vt:lpstr>
      <vt:lpstr>Types of epithelial tissue</vt:lpstr>
      <vt:lpstr>PowerPoint Presentation</vt:lpstr>
      <vt:lpstr>PowerPoint Presentation</vt:lpstr>
      <vt:lpstr>PowerPoint Presentation</vt:lpstr>
      <vt:lpstr>Muscular tissue </vt:lpstr>
      <vt:lpstr>PowerPoint Presentation</vt:lpstr>
      <vt:lpstr>PowerPoint Presentation</vt:lpstr>
      <vt:lpstr>PowerPoint Presentation</vt:lpstr>
      <vt:lpstr>Nervous tissue: </vt:lpstr>
      <vt:lpstr>PowerPoint Presentation</vt:lpstr>
      <vt:lpstr>PowerPoint Presentation</vt:lpstr>
      <vt:lpstr>Functions</vt:lpstr>
      <vt:lpstr>Connective Tissue: </vt:lpstr>
      <vt:lpstr>General functions: </vt:lpstr>
      <vt:lpstr>Types of connective tissue </vt:lpstr>
      <vt:lpstr>Aerolar (loose) connective tissue:</vt:lpstr>
      <vt:lpstr>Functions</vt:lpstr>
      <vt:lpstr>Dense connective tissue:</vt:lpstr>
      <vt:lpstr>Ligaments:</vt:lpstr>
      <vt:lpstr>Tendons</vt:lpstr>
      <vt:lpstr>Adipose tissue</vt:lpstr>
      <vt:lpstr>Functions</vt:lpstr>
      <vt:lpstr>Skeletal tissue</vt:lpstr>
      <vt:lpstr>PowerPoint Presentation</vt:lpstr>
      <vt:lpstr>PowerPoint Presentation</vt:lpstr>
      <vt:lpstr>Fluid connective tissue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Tissues </dc:title>
  <dc:creator>System31</dc:creator>
  <cp:lastModifiedBy>Windows User</cp:lastModifiedBy>
  <cp:revision>8</cp:revision>
  <dcterms:created xsi:type="dcterms:W3CDTF">2006-08-16T00:00:00Z</dcterms:created>
  <dcterms:modified xsi:type="dcterms:W3CDTF">2019-06-19T03:55:57Z</dcterms:modified>
</cp:coreProperties>
</file>